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8" r:id="rId2"/>
    <p:sldId id="340" r:id="rId3"/>
    <p:sldId id="367" r:id="rId4"/>
    <p:sldId id="341" r:id="rId5"/>
    <p:sldId id="342" r:id="rId6"/>
    <p:sldId id="343" r:id="rId7"/>
    <p:sldId id="344" r:id="rId8"/>
    <p:sldId id="345" r:id="rId9"/>
    <p:sldId id="312" r:id="rId10"/>
    <p:sldId id="346" r:id="rId11"/>
    <p:sldId id="350" r:id="rId12"/>
    <p:sldId id="351" r:id="rId13"/>
    <p:sldId id="347" r:id="rId14"/>
    <p:sldId id="348" r:id="rId15"/>
    <p:sldId id="353" r:id="rId16"/>
    <p:sldId id="352" r:id="rId17"/>
    <p:sldId id="354" r:id="rId18"/>
    <p:sldId id="355" r:id="rId19"/>
    <p:sldId id="349" r:id="rId20"/>
    <p:sldId id="356" r:id="rId21"/>
    <p:sldId id="357" r:id="rId22"/>
    <p:sldId id="358" r:id="rId23"/>
    <p:sldId id="359" r:id="rId24"/>
    <p:sldId id="362" r:id="rId25"/>
    <p:sldId id="363" r:id="rId26"/>
    <p:sldId id="364" r:id="rId27"/>
    <p:sldId id="366" r:id="rId28"/>
    <p:sldId id="310" r:id="rId29"/>
    <p:sldId id="339" r:id="rId30"/>
    <p:sldId id="279" r:id="rId31"/>
    <p:sldId id="324" r:id="rId32"/>
    <p:sldId id="282" r:id="rId33"/>
  </p:sldIdLst>
  <p:sldSz cx="10693400" cy="7561263"/>
  <p:notesSz cx="6794500" cy="9931400"/>
  <p:custDataLst>
    <p:tags r:id="rId35"/>
  </p:custDataLst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9" autoAdjust="0"/>
    <p:restoredTop sz="92435" autoAdjust="0"/>
  </p:normalViewPr>
  <p:slideViewPr>
    <p:cSldViewPr>
      <p:cViewPr varScale="1">
        <p:scale>
          <a:sx n="56" d="100"/>
          <a:sy n="56" d="100"/>
        </p:scale>
        <p:origin x="1435" y="34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67C47-A30D-46D6-AFBA-3D319DF0CD88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65175" y="744538"/>
            <a:ext cx="526415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20824-DD9C-4CC3-AB18-9BCA91C6C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673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7D40-954C-43A3-A903-0F0216C53A56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2A4F-2FD0-43BB-8043-DA862018DF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43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7D40-954C-43A3-A903-0F0216C53A56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2A4F-2FD0-43BB-8043-DA862018DF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7D40-954C-43A3-A903-0F0216C53A56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2A4F-2FD0-43BB-8043-DA862018DF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309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7D40-954C-43A3-A903-0F0216C53A56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2A4F-2FD0-43BB-8043-DA862018DF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336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7D40-954C-43A3-A903-0F0216C53A56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2A4F-2FD0-43BB-8043-DA862018DF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302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7D40-954C-43A3-A903-0F0216C53A56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2A4F-2FD0-43BB-8043-DA862018DF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80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7D40-954C-43A3-A903-0F0216C53A56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2A4F-2FD0-43BB-8043-DA862018DF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364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7D40-954C-43A3-A903-0F0216C53A56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2A4F-2FD0-43BB-8043-DA862018DF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16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7D40-954C-43A3-A903-0F0216C53A56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2A4F-2FD0-43BB-8043-DA862018DF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7D40-954C-43A3-A903-0F0216C53A56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2A4F-2FD0-43BB-8043-DA862018DF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47D40-954C-43A3-A903-0F0216C53A56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22A4F-2FD0-43BB-8043-DA862018DF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31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0" r:id="rId10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атьяна\Desktop\01.jpg"/>
          <p:cNvPicPr>
            <a:picLocks noChangeAspect="1" noChangeArrowheads="1"/>
          </p:cNvPicPr>
          <p:nvPr/>
        </p:nvPicPr>
        <p:blipFill rotWithShape="1">
          <a:blip r:embed="rId2" cstate="print"/>
          <a:srcRect t="1958" r="1757"/>
          <a:stretch/>
        </p:blipFill>
        <p:spPr bwMode="auto">
          <a:xfrm>
            <a:off x="0" y="0"/>
            <a:ext cx="10693400" cy="756684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940741" y="36215"/>
            <a:ext cx="5687671" cy="453730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txBody>
          <a:bodyPr wrap="square" lIns="104306" tIns="52153" rIns="104306" bIns="52153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Лабораторный анализ мочи в домашних условиях – взгляд уролога на возможности mHealth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724847"/>
            <a:ext cx="4814957" cy="1582652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pPr algn="ctr"/>
            <a:r>
              <a:rPr lang="ru-RU" sz="1600" dirty="0"/>
              <a:t>13-й Международный форум "MedSoft-2017" выставка и конференция по медицинским информационным технологиям</a:t>
            </a:r>
          </a:p>
          <a:p>
            <a:pPr algn="ctr"/>
            <a:r>
              <a:rPr lang="ru-RU" sz="1600" dirty="0"/>
              <a:t>12 апреля 2017</a:t>
            </a:r>
          </a:p>
          <a:p>
            <a:pPr algn="ctr"/>
            <a:endParaRPr lang="ru-RU" sz="1600" dirty="0"/>
          </a:p>
          <a:p>
            <a:pPr algn="ctr"/>
            <a:r>
              <a:rPr lang="ru-RU" sz="1600" dirty="0"/>
              <a:t>г. Москва, Россия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4921243" y="4759026"/>
            <a:ext cx="5688632" cy="2844035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>
            <a:lvl1pPr marL="391146" indent="-391146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483" indent="-325955" algn="l" defTabSz="104305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82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34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876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err="1"/>
              <a:t>Шадёркин</a:t>
            </a:r>
            <a:r>
              <a:rPr lang="ru-RU" sz="2800" b="1" dirty="0"/>
              <a:t> Игорь Аркадьевич</a:t>
            </a:r>
          </a:p>
          <a:p>
            <a:pPr marL="0" indent="0" algn="ctr">
              <a:buNone/>
            </a:pPr>
            <a:r>
              <a:rPr lang="ru-RU" sz="1600" dirty="0"/>
              <a:t>НИИ урологии и интервенционной радиологии им. Н.А. Лопаткина – филиал ФГБУ «НМИРЦ» Минздрава России, Заведующий отделом развития региональной урологии с группой телемедицины</a:t>
            </a:r>
          </a:p>
          <a:p>
            <a:pPr marL="0" indent="0" algn="ctr">
              <a:buNone/>
            </a:pPr>
            <a:r>
              <a:rPr lang="ru-RU" sz="1600" dirty="0"/>
              <a:t>ФГБУ «Центральный научно-исследовательский институт организации и информатизации здравоохранения» Министерства здравоохранения Российской Федерации», Старший научный сотрудник отделения применения интернет-технологий в здравоохранении</a:t>
            </a:r>
          </a:p>
        </p:txBody>
      </p:sp>
    </p:spTree>
    <p:extLst>
      <p:ext uri="{BB962C8B-B14F-4D97-AF65-F5344CB8AC3E}">
        <p14:creationId xmlns:p14="http://schemas.microsoft.com/office/powerpoint/2010/main" val="3309801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665" y="612279"/>
            <a:ext cx="10333269" cy="1260211"/>
          </a:xfrm>
        </p:spPr>
        <p:txBody>
          <a:bodyPr>
            <a:noAutofit/>
          </a:bodyPr>
          <a:lstStyle/>
          <a:p>
            <a:r>
              <a:rPr lang="ru-RU" sz="4000" b="1" dirty="0"/>
              <a:t>Анализатор мочи портативный «АМП-01» клинического уровня в домашних условиях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580" y="2121602"/>
            <a:ext cx="7157813" cy="463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938988" y="2193581"/>
            <a:ext cx="2556405" cy="6352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28" b="1" dirty="0">
                <a:solidFill>
                  <a:srgbClr val="FF0000"/>
                </a:solidFill>
              </a:rPr>
              <a:t>ettagroup.ru</a:t>
            </a:r>
            <a:endParaRPr lang="ru-RU" sz="3528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://ettagroup.ru/sites/default/files/sert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2315430"/>
            <a:ext cx="2944699" cy="424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77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4670" y="432188"/>
            <a:ext cx="9624060" cy="1260211"/>
          </a:xfrm>
        </p:spPr>
        <p:txBody>
          <a:bodyPr/>
          <a:lstStyle/>
          <a:p>
            <a:r>
              <a:rPr lang="ru-RU" b="1" dirty="0"/>
              <a:t>Базовая комплектация</a:t>
            </a:r>
          </a:p>
        </p:txBody>
      </p:sp>
      <p:pic>
        <p:nvPicPr>
          <p:cNvPr id="8194" name="Picture 2" descr="http://uroweb.ru/meets/abz2015/uri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" y="1836415"/>
            <a:ext cx="10220325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582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4670" y="432188"/>
            <a:ext cx="9624060" cy="1260211"/>
          </a:xfrm>
        </p:spPr>
        <p:txBody>
          <a:bodyPr/>
          <a:lstStyle/>
          <a:p>
            <a:r>
              <a:rPr lang="ru-RU" b="1" dirty="0"/>
              <a:t>Опция для врачей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Мобильные принтер</a:t>
            </a:r>
            <a:r>
              <a:rPr lang="ru-RU" dirty="0"/>
              <a:t> – возможность печати анализов мочи на термопринтер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428" y="3204567"/>
            <a:ext cx="5040560" cy="378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69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4670" y="432188"/>
            <a:ext cx="9624060" cy="1260211"/>
          </a:xfrm>
        </p:spPr>
        <p:txBody>
          <a:bodyPr/>
          <a:lstStyle/>
          <a:p>
            <a:r>
              <a:rPr lang="ru-RU" b="1" dirty="0"/>
              <a:t>Внешняя интеграция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Возможность подключиться к сторонней информационной системе, мобильному приложению</a:t>
            </a:r>
          </a:p>
          <a:p>
            <a:r>
              <a:rPr lang="en-US" dirty="0"/>
              <a:t>API</a:t>
            </a:r>
            <a:endParaRPr lang="ru-RU" dirty="0"/>
          </a:p>
          <a:p>
            <a:r>
              <a:rPr lang="en-US" dirty="0"/>
              <a:t>SDK</a:t>
            </a:r>
            <a:endParaRPr lang="ru-RU" dirty="0"/>
          </a:p>
        </p:txBody>
      </p:sp>
      <p:pic>
        <p:nvPicPr>
          <p:cNvPr id="8194" name="Picture 2" descr="https://static.wixstatic.com/media/1b7085_b00bfd852a4c43cdb799ef2abc5ee6e8~mv2.png/v1/fill/w_232,h_189,al_c,usm_0.66_1.00_0.01/1b7085_b00bfd852a4c43cdb799ef2abc5ee6e8~m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470" y="4471502"/>
            <a:ext cx="2952750" cy="240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470" y="3442802"/>
            <a:ext cx="2952750" cy="1028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628" y="3384375"/>
            <a:ext cx="1967662" cy="34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21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Как это работает?</a:t>
            </a:r>
          </a:p>
        </p:txBody>
      </p:sp>
      <p:pic>
        <p:nvPicPr>
          <p:cNvPr id="6146" name="Picture 2" descr="http://evercare.ru/sites/default/files/img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6" y="1563012"/>
            <a:ext cx="5544616" cy="542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rosmed.ru/data/board/6329/H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r="4468"/>
          <a:stretch/>
        </p:blipFill>
        <p:spPr bwMode="auto">
          <a:xfrm>
            <a:off x="6354812" y="2484487"/>
            <a:ext cx="4104456" cy="32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137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Мобильное приложение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4670" y="5796855"/>
            <a:ext cx="9492550" cy="1116131"/>
          </a:xfrm>
        </p:spPr>
        <p:txBody>
          <a:bodyPr>
            <a:normAutofit/>
          </a:bodyPr>
          <a:lstStyle/>
          <a:p>
            <a:r>
              <a:rPr lang="ru-RU" sz="2800" dirty="0"/>
              <a:t>Возможность «выгрузки» ОАМ по «требованию» в МП</a:t>
            </a:r>
          </a:p>
          <a:p>
            <a:r>
              <a:rPr lang="ru-RU" sz="2800" dirty="0"/>
              <a:t>Возможность связаться со урологом</a:t>
            </a:r>
          </a:p>
        </p:txBody>
      </p:sp>
      <p:pic>
        <p:nvPicPr>
          <p:cNvPr id="9218" name="Picture 2" descr="http://evercare.ru/sites/default/files/img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2" y="1389914"/>
            <a:ext cx="7776864" cy="419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01"/>
          <a:stretch/>
        </p:blipFill>
        <p:spPr>
          <a:xfrm>
            <a:off x="8010996" y="1736326"/>
            <a:ext cx="2626468" cy="326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03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Стоимость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4670" y="1764295"/>
            <a:ext cx="6396206" cy="4990084"/>
          </a:xfrm>
        </p:spPr>
        <p:txBody>
          <a:bodyPr>
            <a:normAutofit fontScale="92500"/>
          </a:bodyPr>
          <a:lstStyle/>
          <a:p>
            <a:r>
              <a:rPr lang="ru-RU" dirty="0"/>
              <a:t>При самых пессимистических подходах (3000 исследований аппаратом)</a:t>
            </a:r>
          </a:p>
          <a:p>
            <a:pPr lvl="1"/>
            <a:r>
              <a:rPr lang="ru-RU" b="1" dirty="0">
                <a:solidFill>
                  <a:srgbClr val="FF0000"/>
                </a:solidFill>
              </a:rPr>
              <a:t>25 рублей</a:t>
            </a:r>
            <a:r>
              <a:rPr lang="ru-RU" dirty="0"/>
              <a:t> – один анализ мочи</a:t>
            </a:r>
          </a:p>
          <a:p>
            <a:r>
              <a:rPr lang="ru-RU" dirty="0"/>
              <a:t>По Москве средняя стоимость ОАМ – 150-300 рублей</a:t>
            </a:r>
          </a:p>
          <a:p>
            <a:r>
              <a:rPr lang="ru-RU" dirty="0"/>
              <a:t>Клиника покупает ОАМ в </a:t>
            </a:r>
            <a:r>
              <a:rPr lang="ru-RU" b="1" dirty="0"/>
              <a:t>45 рублей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924" y="1908423"/>
            <a:ext cx="298132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37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556" t="17678" r="2863" b="6903"/>
          <a:stretch/>
        </p:blipFill>
        <p:spPr>
          <a:xfrm>
            <a:off x="21539" y="2185866"/>
            <a:ext cx="10437729" cy="4835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036" y="657200"/>
            <a:ext cx="1838325" cy="2619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8856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34132" y="4860751"/>
            <a:ext cx="9624060" cy="1459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err="1">
                <a:solidFill>
                  <a:srgbClr val="2E2E2E"/>
                </a:solidFill>
                <a:latin typeface="Minion Pro"/>
              </a:rPr>
              <a:t>Референсный</a:t>
            </a:r>
            <a:r>
              <a:rPr lang="ru-RU" sz="4400" b="1" dirty="0">
                <a:solidFill>
                  <a:srgbClr val="2E2E2E"/>
                </a:solidFill>
                <a:latin typeface="Minion Pro"/>
              </a:rPr>
              <a:t> анализатор мочи «</a:t>
            </a:r>
            <a:r>
              <a:rPr lang="ru-RU" sz="4400" b="1" dirty="0" err="1">
                <a:solidFill>
                  <a:srgbClr val="2E2E2E"/>
                </a:solidFill>
                <a:latin typeface="Minion Pro"/>
              </a:rPr>
              <a:t>Arkray</a:t>
            </a:r>
            <a:r>
              <a:rPr lang="ru-RU" sz="4400" b="1" dirty="0">
                <a:solidFill>
                  <a:srgbClr val="2E2E2E"/>
                </a:solidFill>
                <a:latin typeface="Minion Pro"/>
              </a:rPr>
              <a:t> </a:t>
            </a:r>
            <a:r>
              <a:rPr lang="ru-RU" sz="4400" b="1" dirty="0" err="1">
                <a:solidFill>
                  <a:srgbClr val="2E2E2E"/>
                </a:solidFill>
                <a:latin typeface="Minion Pro"/>
              </a:rPr>
              <a:t>Aution</a:t>
            </a:r>
            <a:r>
              <a:rPr lang="ru-RU" sz="4400" b="1" dirty="0">
                <a:solidFill>
                  <a:srgbClr val="2E2E2E"/>
                </a:solidFill>
                <a:latin typeface="Minion Pro"/>
              </a:rPr>
              <a:t> </a:t>
            </a:r>
            <a:r>
              <a:rPr lang="ru-RU" sz="4400" b="1" dirty="0" err="1">
                <a:solidFill>
                  <a:srgbClr val="2E2E2E"/>
                </a:solidFill>
                <a:latin typeface="Minion Pro"/>
              </a:rPr>
              <a:t>Max</a:t>
            </a:r>
            <a:r>
              <a:rPr lang="ru-RU" sz="4400" b="1" dirty="0">
                <a:solidFill>
                  <a:srgbClr val="2E2E2E"/>
                </a:solidFill>
                <a:latin typeface="Minion Pro"/>
              </a:rPr>
              <a:t> AX-4280», Япония</a:t>
            </a:r>
            <a:endParaRPr lang="ru-RU" sz="4400" dirty="0"/>
          </a:p>
        </p:txBody>
      </p:sp>
      <p:pic>
        <p:nvPicPr>
          <p:cNvPr id="10242" name="Picture 2" descr="http://ccp.rudn.ru/userfiles/%D0%A0%C2%B0%D0%A0%D0%85%D0%A0%C2%B0%D0%A0%C2%BB%D0%A0%D1%91%D0%A0%C2%B7%D0%A0%C2%B0%D0%A1%E2%80%9A%D0%A0%D1%95%D0%A1%D0%82%20%D0%A0%D1%98%D0%A0%D1%95%D0%A1%E2%80%A1%D0%A0%D1%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1" y="880930"/>
            <a:ext cx="3927293" cy="392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ecuro.ru/sites/default/files/issue/2015-4/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51" y="3438666"/>
            <a:ext cx="1296144" cy="142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93shkola.ru/imgs/2017-01/14888055881_test-na-sigarety-po-moch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740" y="970432"/>
            <a:ext cx="3027169" cy="201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6140" y="6354335"/>
            <a:ext cx="99765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Диагностическая ценность портативного анализатора мочи «ЭТТА АМП-01», как инструмента самостоятельного мониторинга в mHealth и при скрининге в первичном звене медицинской помощи. Шадеркин И.А. и </a:t>
            </a:r>
            <a:r>
              <a:rPr lang="ru-RU" sz="1400" dirty="0" err="1"/>
              <a:t>соавт</a:t>
            </a:r>
            <a:r>
              <a:rPr lang="ru-RU" sz="1400" dirty="0"/>
              <a:t>. </a:t>
            </a:r>
          </a:p>
          <a:p>
            <a:r>
              <a:rPr lang="ru-RU" sz="1400" dirty="0"/>
              <a:t>Экспериментальная и клиническая урология" Номер №4, 2015</a:t>
            </a:r>
          </a:p>
        </p:txBody>
      </p:sp>
      <p:pic>
        <p:nvPicPr>
          <p:cNvPr id="11" name="Picture 2" descr="http://ecuro.ru/sites/default/files/imagecache/w200/Screenshot_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164" y="703034"/>
            <a:ext cx="759479" cy="106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676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4670" y="720220"/>
            <a:ext cx="8628454" cy="1260211"/>
          </a:xfrm>
        </p:spPr>
        <p:txBody>
          <a:bodyPr>
            <a:noAutofit/>
          </a:bodyPr>
          <a:lstStyle/>
          <a:p>
            <a:r>
              <a:rPr lang="ru-RU" sz="2400" b="1" dirty="0"/>
              <a:t>Показатели диагностической эффективности анализатора в сравнении со стандартными лабораторными методами исследования мочи («золотой стандарт»)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614676"/>
              </p:ext>
            </p:extLst>
          </p:nvPr>
        </p:nvGraphicFramePr>
        <p:xfrm>
          <a:off x="234132" y="2052439"/>
          <a:ext cx="10225135" cy="4104455"/>
        </p:xfrm>
        <a:graphic>
          <a:graphicData uri="http://schemas.openxmlformats.org/drawingml/2006/table">
            <a:tbl>
              <a:tblPr/>
              <a:tblGrid>
                <a:gridCol w="1533772">
                  <a:extLst>
                    <a:ext uri="{9D8B030D-6E8A-4147-A177-3AD203B41FA5}">
                      <a16:colId xmlns:a16="http://schemas.microsoft.com/office/drawing/2014/main" val="562848333"/>
                    </a:ext>
                  </a:extLst>
                </a:gridCol>
                <a:gridCol w="2045026">
                  <a:extLst>
                    <a:ext uri="{9D8B030D-6E8A-4147-A177-3AD203B41FA5}">
                      <a16:colId xmlns:a16="http://schemas.microsoft.com/office/drawing/2014/main" val="1623773080"/>
                    </a:ext>
                  </a:extLst>
                </a:gridCol>
                <a:gridCol w="2045026">
                  <a:extLst>
                    <a:ext uri="{9D8B030D-6E8A-4147-A177-3AD203B41FA5}">
                      <a16:colId xmlns:a16="http://schemas.microsoft.com/office/drawing/2014/main" val="103653307"/>
                    </a:ext>
                  </a:extLst>
                </a:gridCol>
                <a:gridCol w="1533772">
                  <a:extLst>
                    <a:ext uri="{9D8B030D-6E8A-4147-A177-3AD203B41FA5}">
                      <a16:colId xmlns:a16="http://schemas.microsoft.com/office/drawing/2014/main" val="543496581"/>
                    </a:ext>
                  </a:extLst>
                </a:gridCol>
                <a:gridCol w="1738272">
                  <a:extLst>
                    <a:ext uri="{9D8B030D-6E8A-4147-A177-3AD203B41FA5}">
                      <a16:colId xmlns:a16="http://schemas.microsoft.com/office/drawing/2014/main" val="2079935124"/>
                    </a:ext>
                  </a:extLst>
                </a:gridCol>
                <a:gridCol w="1329267">
                  <a:extLst>
                    <a:ext uri="{9D8B030D-6E8A-4147-A177-3AD203B41FA5}">
                      <a16:colId xmlns:a16="http://schemas.microsoft.com/office/drawing/2014/main" val="1227895489"/>
                    </a:ext>
                  </a:extLst>
                </a:gridCol>
              </a:tblGrid>
              <a:tr h="645954">
                <a:tc>
                  <a:txBody>
                    <a:bodyPr/>
                    <a:lstStyle/>
                    <a:p>
                      <a:pPr algn="ctr"/>
                      <a:r>
                        <a:rPr lang="ru-RU" sz="1700" b="1">
                          <a:solidFill>
                            <a:srgbClr val="F8E47E"/>
                          </a:solidFill>
                          <a:effectLst/>
                        </a:rPr>
                        <a:t>Показатели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80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>
                          <a:solidFill>
                            <a:srgbClr val="F8E47E"/>
                          </a:solidFill>
                          <a:effectLst/>
                        </a:rPr>
                        <a:t>Диагностическая точность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80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>
                          <a:solidFill>
                            <a:srgbClr val="F8E47E"/>
                          </a:solidFill>
                          <a:effectLst/>
                        </a:rPr>
                        <a:t>Чувствительность, %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80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>
                          <a:solidFill>
                            <a:srgbClr val="F8E47E"/>
                          </a:solidFill>
                          <a:effectLst/>
                        </a:rPr>
                        <a:t>95% ДИ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80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>
                          <a:solidFill>
                            <a:srgbClr val="F8E47E"/>
                          </a:solidFill>
                          <a:effectLst/>
                        </a:rPr>
                        <a:t>Специфичность, %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80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>
                          <a:solidFill>
                            <a:srgbClr val="F8E47E"/>
                          </a:solidFill>
                          <a:effectLst/>
                        </a:rPr>
                        <a:t>95% ДИ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80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523548"/>
                  </a:ext>
                </a:extLst>
              </a:tr>
              <a:tr h="513113"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Белок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0,69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46,77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33,98-59,88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100,0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92,29-100,00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3286443"/>
                  </a:ext>
                </a:extLst>
              </a:tr>
              <a:tr h="513113"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Уробилиноген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0,98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40,00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5,27-85,34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100,0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96,52-100,00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3172490"/>
                  </a:ext>
                </a:extLst>
              </a:tr>
              <a:tr h="446468"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Эритроциты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0,91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87,23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74,26-95,17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93,55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84,30-98,21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3579292"/>
                  </a:ext>
                </a:extLst>
              </a:tr>
              <a:tr h="513113"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Лейкоциты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0,85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67,35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52,46-80,05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100,0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94,04-100,00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790083"/>
                  </a:ext>
                </a:extLst>
              </a:tr>
              <a:tr h="513113"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Кетоновые тела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0,98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71,43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29,04-96,33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100,0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96,45-100,00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2182788"/>
                  </a:ext>
                </a:extLst>
              </a:tr>
              <a:tr h="513113"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Глюкоза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0,99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66,67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9,43-99,16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100,0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96,58-100,00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5138910"/>
                  </a:ext>
                </a:extLst>
              </a:tr>
              <a:tr h="446468"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Нитриты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0,96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100,0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76,84-100,00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95,79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effectLst/>
                        </a:rPr>
                        <a:t>89,57-98,84</a:t>
                      </a:r>
                    </a:p>
                  </a:txBody>
                  <a:tcPr marL="31430" marR="31430" marT="31430" marB="31430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0810198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06140" y="6354335"/>
            <a:ext cx="99765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Диагностическая ценность портативного анализатора мочи «ЭТТА АМП-01», как инструмента самостоятельного мониторинга в mHealth и при скрининге в первичном звене медицинской помощи. Шадеркин И.А. и </a:t>
            </a:r>
            <a:r>
              <a:rPr lang="ru-RU" sz="1400" dirty="0" err="1"/>
              <a:t>соавт</a:t>
            </a:r>
            <a:r>
              <a:rPr lang="ru-RU" sz="1400" dirty="0"/>
              <a:t>. </a:t>
            </a:r>
          </a:p>
          <a:p>
            <a:r>
              <a:rPr lang="ru-RU" sz="1400" dirty="0"/>
              <a:t>Экспериментальная и клиническая урология" Номер №4, 2015</a:t>
            </a:r>
          </a:p>
        </p:txBody>
      </p:sp>
      <p:pic>
        <p:nvPicPr>
          <p:cNvPr id="8" name="Picture 2" descr="http://ecuro.ru/sites/default/files/imagecache/w200/Screenshot_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164" y="703034"/>
            <a:ext cx="759479" cy="106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172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0" y="1908423"/>
            <a:ext cx="7794972" cy="43846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5"/>
          <a:stretch/>
        </p:blipFill>
        <p:spPr>
          <a:xfrm>
            <a:off x="7650956" y="1656183"/>
            <a:ext cx="2933758" cy="46447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432188"/>
            <a:ext cx="9624060" cy="1260211"/>
          </a:xfrm>
        </p:spPr>
        <p:txBody>
          <a:bodyPr/>
          <a:lstStyle/>
          <a:p>
            <a:r>
              <a:rPr lang="ru-RU" b="1" dirty="0"/>
              <a:t>Врачи и интернет мессенджеры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4"/>
          <a:stretch/>
        </p:blipFill>
        <p:spPr>
          <a:xfrm>
            <a:off x="5778748" y="2628503"/>
            <a:ext cx="2797612" cy="44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51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4670" y="612279"/>
            <a:ext cx="8905533" cy="1260211"/>
          </a:xfrm>
        </p:spPr>
        <p:txBody>
          <a:bodyPr>
            <a:noAutofit/>
          </a:bodyPr>
          <a:lstStyle/>
          <a:p>
            <a:r>
              <a:rPr lang="ru-RU" sz="3200" b="1" dirty="0"/>
              <a:t>Прогностическая ценность результатов анализов мочи, выполняемых посредством анализатора</a:t>
            </a:r>
            <a:endParaRPr lang="ru-RU" sz="32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947754"/>
              </p:ext>
            </p:extLst>
          </p:nvPr>
        </p:nvGraphicFramePr>
        <p:xfrm>
          <a:off x="606680" y="1908423"/>
          <a:ext cx="9780580" cy="4426768"/>
        </p:xfrm>
        <a:graphic>
          <a:graphicData uri="http://schemas.openxmlformats.org/drawingml/2006/table">
            <a:tbl>
              <a:tblPr/>
              <a:tblGrid>
                <a:gridCol w="1956116">
                  <a:extLst>
                    <a:ext uri="{9D8B030D-6E8A-4147-A177-3AD203B41FA5}">
                      <a16:colId xmlns:a16="http://schemas.microsoft.com/office/drawing/2014/main" val="428419261"/>
                    </a:ext>
                  </a:extLst>
                </a:gridCol>
                <a:gridCol w="1956116">
                  <a:extLst>
                    <a:ext uri="{9D8B030D-6E8A-4147-A177-3AD203B41FA5}">
                      <a16:colId xmlns:a16="http://schemas.microsoft.com/office/drawing/2014/main" val="3820680165"/>
                    </a:ext>
                  </a:extLst>
                </a:gridCol>
                <a:gridCol w="1956116">
                  <a:extLst>
                    <a:ext uri="{9D8B030D-6E8A-4147-A177-3AD203B41FA5}">
                      <a16:colId xmlns:a16="http://schemas.microsoft.com/office/drawing/2014/main" val="2719576162"/>
                    </a:ext>
                  </a:extLst>
                </a:gridCol>
                <a:gridCol w="1956116">
                  <a:extLst>
                    <a:ext uri="{9D8B030D-6E8A-4147-A177-3AD203B41FA5}">
                      <a16:colId xmlns:a16="http://schemas.microsoft.com/office/drawing/2014/main" val="1997433157"/>
                    </a:ext>
                  </a:extLst>
                </a:gridCol>
                <a:gridCol w="1956116">
                  <a:extLst>
                    <a:ext uri="{9D8B030D-6E8A-4147-A177-3AD203B41FA5}">
                      <a16:colId xmlns:a16="http://schemas.microsoft.com/office/drawing/2014/main" val="1135630286"/>
                    </a:ext>
                  </a:extLst>
                </a:gridCol>
              </a:tblGrid>
              <a:tr h="257634"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b="1">
                          <a:solidFill>
                            <a:srgbClr val="F8E47E"/>
                          </a:solidFill>
                          <a:effectLst/>
                        </a:rPr>
                        <a:t>Показатели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80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500" b="1">
                          <a:solidFill>
                            <a:srgbClr val="F8E47E"/>
                          </a:solidFill>
                          <a:effectLst/>
                        </a:rPr>
                        <a:t>Прогностическая ценность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80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431366"/>
                  </a:ext>
                </a:extLst>
              </a:tr>
              <a:tr h="8819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>
                          <a:solidFill>
                            <a:srgbClr val="F8E47E"/>
                          </a:solidFill>
                          <a:effectLst/>
                        </a:rPr>
                        <a:t>положительного</a:t>
                      </a:r>
                      <a:br>
                        <a:rPr lang="ru-RU" sz="1500" b="1">
                          <a:solidFill>
                            <a:srgbClr val="F8E47E"/>
                          </a:solidFill>
                          <a:effectLst/>
                        </a:rPr>
                      </a:br>
                      <a:r>
                        <a:rPr lang="ru-RU" sz="1500" b="1">
                          <a:solidFill>
                            <a:srgbClr val="F8E47E"/>
                          </a:solidFill>
                          <a:effectLst/>
                        </a:rPr>
                        <a:t>результата, %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80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>
                          <a:solidFill>
                            <a:srgbClr val="F8E47E"/>
                          </a:solidFill>
                          <a:effectLst/>
                        </a:rPr>
                        <a:t>95% ДИ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80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>
                          <a:solidFill>
                            <a:srgbClr val="F8E47E"/>
                          </a:solidFill>
                          <a:effectLst/>
                        </a:rPr>
                        <a:t>отрицательного</a:t>
                      </a:r>
                      <a:br>
                        <a:rPr lang="ru-RU" sz="1500" b="1">
                          <a:solidFill>
                            <a:srgbClr val="F8E47E"/>
                          </a:solidFill>
                          <a:effectLst/>
                        </a:rPr>
                      </a:br>
                      <a:r>
                        <a:rPr lang="ru-RU" sz="1500" b="1">
                          <a:solidFill>
                            <a:srgbClr val="F8E47E"/>
                          </a:solidFill>
                          <a:effectLst/>
                        </a:rPr>
                        <a:t>результата, %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80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>
                          <a:solidFill>
                            <a:srgbClr val="F8E47E"/>
                          </a:solidFill>
                          <a:effectLst/>
                        </a:rPr>
                        <a:t>95% ДИ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80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87550"/>
                  </a:ext>
                </a:extLst>
              </a:tr>
              <a:tr h="465723">
                <a:tc>
                  <a:txBody>
                    <a:bodyPr/>
                    <a:lstStyle/>
                    <a:p>
                      <a:r>
                        <a:rPr lang="ru-RU" sz="1500">
                          <a:effectLst/>
                        </a:rPr>
                        <a:t>Белок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100,00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88,06-100,00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58,23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46,59-69,23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3565934"/>
                  </a:ext>
                </a:extLst>
              </a:tr>
              <a:tr h="465723">
                <a:tc>
                  <a:txBody>
                    <a:bodyPr/>
                    <a:lstStyle/>
                    <a:p>
                      <a:r>
                        <a:rPr lang="ru-RU" sz="1500">
                          <a:effectLst/>
                        </a:rPr>
                        <a:t>Уробилиноген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100,00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15,81-100,00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97,20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92,02-99,42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72795"/>
                  </a:ext>
                </a:extLst>
              </a:tr>
              <a:tr h="465723">
                <a:tc>
                  <a:txBody>
                    <a:bodyPr/>
                    <a:lstStyle/>
                    <a:p>
                      <a:r>
                        <a:rPr lang="ru-RU" sz="1500">
                          <a:effectLst/>
                        </a:rPr>
                        <a:t>Эритроциты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91,11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78,78-97,52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90,62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80,70-96,48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2724981"/>
                  </a:ext>
                </a:extLst>
              </a:tr>
              <a:tr h="465723">
                <a:tc>
                  <a:txBody>
                    <a:bodyPr/>
                    <a:lstStyle/>
                    <a:p>
                      <a:r>
                        <a:rPr lang="ru-RU" sz="1500">
                          <a:effectLst/>
                        </a:rPr>
                        <a:t>Лейкоциты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100,00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89,42-100,00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78,95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68,08-87,46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015238"/>
                  </a:ext>
                </a:extLst>
              </a:tr>
              <a:tr h="465723">
                <a:tc>
                  <a:txBody>
                    <a:bodyPr/>
                    <a:lstStyle/>
                    <a:p>
                      <a:r>
                        <a:rPr lang="ru-RU" sz="1500">
                          <a:effectLst/>
                        </a:rPr>
                        <a:t>Кетоновые тела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100,00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47,82-100,00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98,08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93,23-99,77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0084442"/>
                  </a:ext>
                </a:extLst>
              </a:tr>
              <a:tr h="465723">
                <a:tc>
                  <a:txBody>
                    <a:bodyPr/>
                    <a:lstStyle/>
                    <a:p>
                      <a:r>
                        <a:rPr lang="ru-RU" sz="1500">
                          <a:effectLst/>
                        </a:rPr>
                        <a:t>Глюкоза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100,00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15,81-100,00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99,07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effectLst/>
                        </a:rPr>
                        <a:t>94,90-99,98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5177464"/>
                  </a:ext>
                </a:extLst>
              </a:tr>
              <a:tr h="465723">
                <a:tc>
                  <a:txBody>
                    <a:bodyPr/>
                    <a:lstStyle/>
                    <a:p>
                      <a:r>
                        <a:rPr lang="ru-RU" sz="1500">
                          <a:effectLst/>
                        </a:rPr>
                        <a:t>Нитриты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77,78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52,36-93,59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effectLst/>
                        </a:rPr>
                        <a:t>100,00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effectLst/>
                        </a:rPr>
                        <a:t>96,03-100,00</a:t>
                      </a:r>
                    </a:p>
                  </a:txBody>
                  <a:tcPr marL="28103" marR="28103" marT="28103" marB="28103" anchor="ctr">
                    <a:lnL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B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3146662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06140" y="6354335"/>
            <a:ext cx="99765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Диагностическая ценность портативного анализатора мочи «ЭТТА АМП-01», как инструмента самостоятельного мониторинга в mHealth и при скрининге в первичном звене медицинской помощи. Шадеркин И.А. и </a:t>
            </a:r>
            <a:r>
              <a:rPr lang="ru-RU" sz="1400" dirty="0" err="1"/>
              <a:t>соавт</a:t>
            </a:r>
            <a:r>
              <a:rPr lang="ru-RU" sz="1400" dirty="0"/>
              <a:t>. </a:t>
            </a:r>
          </a:p>
          <a:p>
            <a:r>
              <a:rPr lang="ru-RU" sz="1400" dirty="0"/>
              <a:t>Экспериментальная и клиническая урология" Номер №4, 2015</a:t>
            </a:r>
          </a:p>
        </p:txBody>
      </p:sp>
      <p:pic>
        <p:nvPicPr>
          <p:cNvPr id="12290" name="Picture 2" descr="http://ecuro.ru/sites/default/files/imagecache/w200/Screenshot_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164" y="703034"/>
            <a:ext cx="759479" cy="106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898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4670" y="432188"/>
            <a:ext cx="9624060" cy="1260211"/>
          </a:xfrm>
        </p:spPr>
        <p:txBody>
          <a:bodyPr/>
          <a:lstStyle/>
          <a:p>
            <a:r>
              <a:rPr lang="ru-RU" b="1" dirty="0"/>
              <a:t>Выводы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4670" y="1764295"/>
            <a:ext cx="9624060" cy="4536616"/>
          </a:xfrm>
        </p:spPr>
        <p:txBody>
          <a:bodyPr>
            <a:normAutofit fontScale="92500"/>
          </a:bodyPr>
          <a:lstStyle/>
          <a:p>
            <a:r>
              <a:rPr lang="ru-RU" sz="2400" dirty="0"/>
              <a:t>Изучаемый метод является </a:t>
            </a:r>
            <a:r>
              <a:rPr lang="ru-RU" sz="2400" b="1" dirty="0"/>
              <a:t>специфическим диагностическим тестом с высокой прогностической ценностью и точностью измерений</a:t>
            </a:r>
            <a:endParaRPr lang="ru-RU" sz="2400" dirty="0"/>
          </a:p>
          <a:p>
            <a:r>
              <a:rPr lang="ru-RU" sz="2400" dirty="0"/>
              <a:t>Его применение наиболее эффективно </a:t>
            </a:r>
            <a:r>
              <a:rPr lang="ru-RU" sz="2400" b="1" dirty="0"/>
              <a:t>для скрининга, мониторинга</a:t>
            </a:r>
            <a:r>
              <a:rPr lang="ru-RU" sz="2400" dirty="0"/>
              <a:t> патологических состояний </a:t>
            </a:r>
            <a:r>
              <a:rPr lang="ru-RU" sz="2400" b="1" dirty="0"/>
              <a:t>на амбулаторном этапе</a:t>
            </a:r>
            <a:endParaRPr lang="ru-RU" sz="2400" dirty="0"/>
          </a:p>
          <a:p>
            <a:r>
              <a:rPr lang="ru-RU" sz="2400" dirty="0"/>
              <a:t>Портативный анализатор мочи «ЭТТА АМП-01» позволит решить непростую задачу постоянного </a:t>
            </a:r>
            <a:r>
              <a:rPr lang="ru-RU" sz="2400" b="1" dirty="0"/>
              <a:t>самостоятельного мониторинга за состоянием мочи для пациента в домашних условиях</a:t>
            </a:r>
            <a:r>
              <a:rPr lang="ru-RU" sz="2400" dirty="0"/>
              <a:t> </a:t>
            </a:r>
          </a:p>
          <a:p>
            <a:r>
              <a:rPr lang="ru-RU" sz="2400" dirty="0"/>
              <a:t>Анализатор «ЭТТА АМП-01», благодаря своей компактности, простоте эксплуатации и возможности передачи данных лечащему врачу через соответствующее мобильное приложение и с помощью веб-платформы может рассматриваться как </a:t>
            </a:r>
            <a:r>
              <a:rPr lang="ru-RU" sz="2400" b="1" dirty="0"/>
              <a:t>инструмент mHealth в урологической практике</a:t>
            </a:r>
            <a:r>
              <a:rPr lang="ru-RU" sz="2400" dirty="0"/>
              <a:t> </a:t>
            </a:r>
          </a:p>
          <a:p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6140" y="6354335"/>
            <a:ext cx="99765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Диагностическая ценность портативного анализатора мочи «ЭТТА АМП-01», как инструмента самостоятельного мониторинга в mHealth и при скрининге в первичном звене медицинской помощи. Шадеркин И.А. и </a:t>
            </a:r>
            <a:r>
              <a:rPr lang="ru-RU" sz="1400" dirty="0" err="1"/>
              <a:t>соавт</a:t>
            </a:r>
            <a:r>
              <a:rPr lang="ru-RU" sz="1400" dirty="0"/>
              <a:t>. </a:t>
            </a:r>
          </a:p>
          <a:p>
            <a:r>
              <a:rPr lang="ru-RU" sz="1400" dirty="0"/>
              <a:t>Экспериментальная и клиническая урология" Номер №4, 2015</a:t>
            </a:r>
          </a:p>
        </p:txBody>
      </p:sp>
      <p:pic>
        <p:nvPicPr>
          <p:cNvPr id="7" name="Picture 2" descr="http://ecuro.ru/sites/default/files/imagecache/w200/Screenshot_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164" y="703034"/>
            <a:ext cx="759479" cy="106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987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863" t="14086" r="2189" b="32043"/>
          <a:stretch/>
        </p:blipFill>
        <p:spPr>
          <a:xfrm>
            <a:off x="106651" y="2484487"/>
            <a:ext cx="10424625" cy="3327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052" y="756295"/>
            <a:ext cx="1685925" cy="2752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7424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162124" y="684287"/>
            <a:ext cx="9623425" cy="1127707"/>
          </a:xfrm>
        </p:spPr>
        <p:txBody>
          <a:bodyPr/>
          <a:lstStyle/>
          <a:p>
            <a:r>
              <a:rPr lang="ru-RU" altLang="ru-RU" sz="4400" b="1" dirty="0"/>
              <a:t>Пациент В., 2015 года рождения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>
          <a:xfrm>
            <a:off x="450156" y="1692399"/>
            <a:ext cx="9708574" cy="182982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altLang="ru-RU" b="1" dirty="0"/>
              <a:t>Диагноз:</a:t>
            </a:r>
            <a:r>
              <a:rPr lang="ru-RU" altLang="ru-RU" dirty="0"/>
              <a:t> Аномалия развития мочеполовой системы. </a:t>
            </a:r>
            <a:r>
              <a:rPr lang="ru-RU" altLang="ru-RU" dirty="0" err="1"/>
              <a:t>Мультикистоз</a:t>
            </a:r>
            <a:r>
              <a:rPr lang="ru-RU" altLang="ru-RU" dirty="0"/>
              <a:t> левой почки. Пузырно-мочеточниковый рефлюкс </a:t>
            </a:r>
            <a:r>
              <a:rPr lang="en-US" altLang="ru-RU" dirty="0"/>
              <a:t>II</a:t>
            </a:r>
            <a:r>
              <a:rPr lang="ru-RU" altLang="ru-RU" dirty="0"/>
              <a:t> – </a:t>
            </a:r>
            <a:r>
              <a:rPr lang="en-US" altLang="ru-RU" dirty="0"/>
              <a:t>III</a:t>
            </a:r>
            <a:r>
              <a:rPr lang="ru-RU" altLang="ru-RU" dirty="0"/>
              <a:t> степени в единственную функционирующую правую почку. Хронический пиелонефрит, латентное течение.</a:t>
            </a:r>
          </a:p>
          <a:p>
            <a:pPr marL="0" indent="0">
              <a:buNone/>
            </a:pPr>
            <a:r>
              <a:rPr lang="ru-RU" altLang="ru-RU" dirty="0"/>
              <a:t>Посев мочи </a:t>
            </a:r>
            <a:r>
              <a:rPr lang="en-US" altLang="ru-RU" b="1" dirty="0" err="1"/>
              <a:t>Klebsiella</a:t>
            </a:r>
            <a:r>
              <a:rPr lang="en-US" altLang="ru-RU" b="1" dirty="0"/>
              <a:t> pneumoniae</a:t>
            </a:r>
            <a:r>
              <a:rPr lang="ru-RU" altLang="ru-RU" b="1" dirty="0"/>
              <a:t> 10^3</a:t>
            </a:r>
            <a:r>
              <a:rPr lang="ru-RU" altLang="ru-RU" dirty="0"/>
              <a:t> </a:t>
            </a:r>
          </a:p>
          <a:p>
            <a:pPr marL="0" indent="0">
              <a:buNone/>
            </a:pPr>
            <a:endParaRPr lang="ru-RU" altLang="ru-RU" dirty="0"/>
          </a:p>
          <a:p>
            <a:endParaRPr lang="ru-RU" altLang="ru-RU" dirty="0"/>
          </a:p>
        </p:txBody>
      </p:sp>
      <p:pic>
        <p:nvPicPr>
          <p:cNvPr id="4" name="Рисунок 2" descr="I000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2" t="25980" r="12544" b="7095"/>
          <a:stretch>
            <a:fillRect/>
          </a:stretch>
        </p:blipFill>
        <p:spPr bwMode="auto">
          <a:xfrm>
            <a:off x="2279242" y="3562459"/>
            <a:ext cx="2520279" cy="268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I000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3" t="29173" r="13362"/>
          <a:stretch>
            <a:fillRect/>
          </a:stretch>
        </p:blipFill>
        <p:spPr bwMode="auto">
          <a:xfrm>
            <a:off x="5130676" y="3562460"/>
            <a:ext cx="2172934" cy="268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2124" y="6334010"/>
            <a:ext cx="10387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Дистанционный мониторинг пациента после эндоскопической коррекции устья правого мочеточника</a:t>
            </a:r>
          </a:p>
          <a:p>
            <a:r>
              <a:rPr lang="ru-RU" sz="1600" dirty="0" err="1"/>
              <a:t>Гарманова</a:t>
            </a:r>
            <a:r>
              <a:rPr lang="ru-RU" sz="1600" dirty="0"/>
              <a:t> Т.Н., Шадеркин И.А., Цой А.А</a:t>
            </a:r>
          </a:p>
          <a:p>
            <a:r>
              <a:rPr lang="ru-RU" sz="1600" dirty="0"/>
              <a:t>Экспериментальная и клиническая урология" №4, 2016</a:t>
            </a:r>
          </a:p>
        </p:txBody>
      </p:sp>
      <p:pic>
        <p:nvPicPr>
          <p:cNvPr id="4098" name="Picture 2" descr="http://ecuro.ru/sites/default/files/imagecache/150x210/2345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415" y="684287"/>
            <a:ext cx="705251" cy="96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039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Текст 2"/>
          <p:cNvSpPr>
            <a:spLocks noGrp="1"/>
          </p:cNvSpPr>
          <p:nvPr>
            <p:ph type="body" idx="1"/>
          </p:nvPr>
        </p:nvSpPr>
        <p:spPr>
          <a:xfrm>
            <a:off x="21215" y="756295"/>
            <a:ext cx="6045565" cy="5468551"/>
          </a:xfrm>
        </p:spPr>
        <p:txBody>
          <a:bodyPr>
            <a:normAutofit fontScale="85000" lnSpcReduction="20000"/>
          </a:bodyPr>
          <a:lstStyle/>
          <a:p>
            <a:r>
              <a:rPr lang="ru-RU" altLang="ru-RU" dirty="0"/>
              <a:t>С июня 2016 анализ мочи ребенку родители начали выполнять с помощью портативного анализатора мочи «ЭТТА АМП-01» на тест-полосках</a:t>
            </a:r>
          </a:p>
          <a:p>
            <a:r>
              <a:rPr lang="ru-RU" altLang="ru-RU" dirty="0"/>
              <a:t>Всего выполнено </a:t>
            </a:r>
            <a:r>
              <a:rPr lang="ru-RU" altLang="ru-RU" b="1" dirty="0"/>
              <a:t>120 анализов</a:t>
            </a:r>
          </a:p>
          <a:p>
            <a:r>
              <a:rPr lang="ru-RU" dirty="0"/>
              <a:t>Особое внимание уделялось </a:t>
            </a:r>
            <a:r>
              <a:rPr lang="ru-RU" b="1" dirty="0"/>
              <a:t>лейкоцитарной </a:t>
            </a:r>
            <a:r>
              <a:rPr lang="ru-RU" b="1" dirty="0" err="1"/>
              <a:t>эстеразе</a:t>
            </a:r>
            <a:r>
              <a:rPr lang="ru-RU" dirty="0"/>
              <a:t>, </a:t>
            </a:r>
            <a:r>
              <a:rPr lang="ru-RU" b="1" dirty="0"/>
              <a:t>нитритам</a:t>
            </a:r>
            <a:r>
              <a:rPr lang="ru-RU" dirty="0"/>
              <a:t> и </a:t>
            </a:r>
            <a:r>
              <a:rPr lang="ru-RU" b="1" dirty="0"/>
              <a:t>эритроцитам</a:t>
            </a:r>
            <a:endParaRPr lang="ru-RU" dirty="0"/>
          </a:p>
          <a:p>
            <a:r>
              <a:rPr lang="ru-RU" dirty="0"/>
              <a:t>Дополнительные вопросы обсуждались при очной встрече и с помощью МП удалено</a:t>
            </a:r>
            <a:endParaRPr lang="ru-RU" altLang="ru-RU" dirty="0"/>
          </a:p>
          <a:p>
            <a:endParaRPr lang="ru-RU" altLang="ru-RU" dirty="0"/>
          </a:p>
          <a:p>
            <a:endParaRPr lang="ru-RU" altLang="ru-RU" dirty="0"/>
          </a:p>
          <a:p>
            <a:endParaRPr lang="ru-RU" altLang="ru-RU" dirty="0"/>
          </a:p>
        </p:txBody>
      </p:sp>
      <p:pic>
        <p:nvPicPr>
          <p:cNvPr id="3074" name="Picture 2" descr="Анализатор мочи персональный “АМП-01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780" y="1127687"/>
            <a:ext cx="2808312" cy="22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ecuro.ru/sites/default/files/issue/201641/2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04" y="3465042"/>
            <a:ext cx="4032448" cy="222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2124" y="6334010"/>
            <a:ext cx="10387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Дистанционный мониторинг пациента после эндоскопической коррекции устья правого мочеточника</a:t>
            </a:r>
          </a:p>
          <a:p>
            <a:r>
              <a:rPr lang="ru-RU" sz="1600" dirty="0" err="1"/>
              <a:t>Гарманова</a:t>
            </a:r>
            <a:r>
              <a:rPr lang="ru-RU" sz="1600" dirty="0"/>
              <a:t> Т.Н., Шадеркин И.А., Цой А.А</a:t>
            </a:r>
          </a:p>
          <a:p>
            <a:r>
              <a:rPr lang="ru-RU" sz="1600" dirty="0"/>
              <a:t>Экспериментальная и клиническая урология" №4, 2016</a:t>
            </a:r>
          </a:p>
        </p:txBody>
      </p:sp>
      <p:pic>
        <p:nvPicPr>
          <p:cNvPr id="7" name="Picture 2" descr="http://ecuro.ru/sites/default/files/imagecache/150x210/2345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415" y="684287"/>
            <a:ext cx="705251" cy="96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242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/>
              <a:t>Результаты</a:t>
            </a:r>
          </a:p>
        </p:txBody>
      </p:sp>
      <p:sp>
        <p:nvSpPr>
          <p:cNvPr id="11267" name="Текст 2"/>
          <p:cNvSpPr>
            <a:spLocks noGrp="1"/>
          </p:cNvSpPr>
          <p:nvPr>
            <p:ph type="body" idx="1"/>
          </p:nvPr>
        </p:nvSpPr>
        <p:spPr>
          <a:xfrm>
            <a:off x="2394372" y="1778769"/>
            <a:ext cx="7764358" cy="4641611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Родители ребенка на основании уровня </a:t>
            </a:r>
            <a:r>
              <a:rPr lang="ru-RU" dirty="0" err="1"/>
              <a:t>pH</a:t>
            </a:r>
            <a:r>
              <a:rPr lang="ru-RU" dirty="0"/>
              <a:t> мочи </a:t>
            </a:r>
            <a:r>
              <a:rPr lang="ru-RU" b="1" dirty="0"/>
              <a:t>корректировали диету</a:t>
            </a:r>
            <a:r>
              <a:rPr lang="ru-RU" dirty="0"/>
              <a:t> ребенка до нейтральных значений</a:t>
            </a:r>
          </a:p>
          <a:p>
            <a:r>
              <a:rPr lang="ru-RU" dirty="0"/>
              <a:t>Контроль УЗИ выполнялся дважды: в июне и в сентябре 2016 года: </a:t>
            </a:r>
            <a:r>
              <a:rPr lang="ru-RU" b="1" dirty="0"/>
              <a:t>данных за расширение чашечно-лоханочной системы или мочеточника справа не получено</a:t>
            </a:r>
            <a:endParaRPr lang="en-US" b="1" dirty="0"/>
          </a:p>
          <a:p>
            <a:r>
              <a:rPr lang="ru-RU" b="1" dirty="0"/>
              <a:t>Признаков рецидива ПМР или инфекции мочевых путей за период наблюдения выявлено не было</a:t>
            </a:r>
          </a:p>
          <a:p>
            <a:r>
              <a:rPr lang="ru-RU" altLang="ru-RU" dirty="0"/>
              <a:t>Гипертермия в июле 2016 – в анализе мочи у ребенка изменений не было. Эпизод гипертермии связали с прорезыванием зубов (</a:t>
            </a:r>
            <a:r>
              <a:rPr lang="ru-RU" altLang="ru-RU" b="1" dirty="0"/>
              <a:t>дифференциальная диагностика при любом эпизоде гипертермии!</a:t>
            </a:r>
            <a:r>
              <a:rPr lang="ru-RU" altLang="ru-RU" dirty="0"/>
              <a:t>)</a:t>
            </a:r>
          </a:p>
          <a:p>
            <a:r>
              <a:rPr lang="ru-RU" b="1" dirty="0"/>
              <a:t>Родители не испытывают затруднения</a:t>
            </a:r>
            <a:r>
              <a:rPr lang="ru-RU" dirty="0"/>
              <a:t> с использованием портативного анализатора мочи, </a:t>
            </a:r>
            <a:r>
              <a:rPr lang="ru-RU" b="1" dirty="0"/>
              <a:t>удовлетворены</a:t>
            </a:r>
            <a:r>
              <a:rPr lang="ru-RU" dirty="0"/>
              <a:t> возможностью постоянного контроля состояния ребенка, считают удобным передачу данных наблюдающему врачу</a:t>
            </a:r>
            <a:endParaRPr lang="ru-RU" alt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2124" y="6334010"/>
            <a:ext cx="10387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Дистанционный мониторинг пациента после эндоскопической коррекции устья правого мочеточника</a:t>
            </a:r>
          </a:p>
          <a:p>
            <a:r>
              <a:rPr lang="ru-RU" sz="1600" dirty="0" err="1"/>
              <a:t>Гарманова</a:t>
            </a:r>
            <a:r>
              <a:rPr lang="ru-RU" sz="1600" dirty="0"/>
              <a:t> Т.Н., Шадеркин И.А., Цой А.А</a:t>
            </a:r>
          </a:p>
          <a:p>
            <a:r>
              <a:rPr lang="ru-RU" sz="1600" dirty="0"/>
              <a:t>Экспериментальная и клиническая урология" №4, 2016</a:t>
            </a:r>
          </a:p>
        </p:txBody>
      </p:sp>
      <p:pic>
        <p:nvPicPr>
          <p:cNvPr id="5" name="Picture 2" descr="http://ecuro.ru/sites/default/files/imagecache/150x210/234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415" y="684287"/>
            <a:ext cx="705251" cy="96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ecuro.ru/sites/default/files/issue/201641/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00" y="1591027"/>
            <a:ext cx="2147897" cy="456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82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24247"/>
            <a:ext cx="9624060" cy="1260211"/>
          </a:xfrm>
        </p:spPr>
        <p:txBody>
          <a:bodyPr/>
          <a:lstStyle/>
          <a:p>
            <a:r>
              <a:rPr lang="ru-RU" b="1" dirty="0"/>
              <a:t>Выводы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504791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Контроль инфекции мочевых путей с помощью экспресс-анализов мочи является </a:t>
            </a:r>
            <a:r>
              <a:rPr lang="ru-RU" b="1" dirty="0"/>
              <a:t>оптимальным вариантом мониторинга</a:t>
            </a:r>
            <a:r>
              <a:rPr lang="ru-RU" dirty="0"/>
              <a:t> состояния пациента</a:t>
            </a:r>
          </a:p>
          <a:p>
            <a:r>
              <a:rPr lang="ru-RU" dirty="0"/>
              <a:t>Возможность самостоятельного выполнения анализа родителями ребенка и беспроводной передачи данных позволяет оперативно оценивать состояние, </a:t>
            </a:r>
            <a:r>
              <a:rPr lang="ru-RU" b="1" dirty="0"/>
              <a:t>устраняет барьеры</a:t>
            </a:r>
            <a:r>
              <a:rPr lang="ru-RU" dirty="0"/>
              <a:t>, связанные с необходимостью выполнения анализа в лаборатории и дает возможность обсудить результаты с врачом на очной встрече.</a:t>
            </a:r>
          </a:p>
          <a:p>
            <a:endParaRPr lang="ru-RU" alt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2124" y="6334010"/>
            <a:ext cx="10387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Дистанционный мониторинг пациента после эндоскопической коррекции устья правого мочеточника</a:t>
            </a:r>
          </a:p>
          <a:p>
            <a:r>
              <a:rPr lang="ru-RU" sz="1600" dirty="0" err="1"/>
              <a:t>Гарманова</a:t>
            </a:r>
            <a:r>
              <a:rPr lang="ru-RU" sz="1600" dirty="0"/>
              <a:t> Т.Н., Шадеркин И.А., Цой А.А</a:t>
            </a:r>
          </a:p>
          <a:p>
            <a:r>
              <a:rPr lang="ru-RU" sz="1600" dirty="0"/>
              <a:t>Экспериментальная и клиническая урология" №4, 2016</a:t>
            </a:r>
          </a:p>
        </p:txBody>
      </p:sp>
      <p:pic>
        <p:nvPicPr>
          <p:cNvPr id="5" name="Picture 2" descr="http://ecuro.ru/sites/default/files/imagecache/150x210/234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415" y="684287"/>
            <a:ext cx="705251" cy="96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462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547811" y="636588"/>
            <a:ext cx="9047361" cy="1260475"/>
          </a:xfrm>
        </p:spPr>
        <p:txBody>
          <a:bodyPr>
            <a:normAutofit fontScale="90000"/>
          </a:bodyPr>
          <a:lstStyle/>
          <a:p>
            <a:r>
              <a:rPr lang="ru-RU" altLang="ru-RU" b="1" dirty="0"/>
              <a:t>Перспективы в детской урологии</a:t>
            </a:r>
          </a:p>
        </p:txBody>
      </p:sp>
      <p:sp>
        <p:nvSpPr>
          <p:cNvPr id="14339" name="Текст 2"/>
          <p:cNvSpPr>
            <a:spLocks noGrp="1"/>
          </p:cNvSpPr>
          <p:nvPr>
            <p:ph type="body" idx="1"/>
          </p:nvPr>
        </p:nvSpPr>
        <p:spPr>
          <a:xfrm>
            <a:off x="534670" y="1836303"/>
            <a:ext cx="9624060" cy="4104568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None/>
            </a:pPr>
            <a:r>
              <a:rPr lang="ru-RU" altLang="ru-RU" dirty="0"/>
              <a:t>Мониторинг ИМП у пациентов</a:t>
            </a:r>
          </a:p>
          <a:p>
            <a:r>
              <a:rPr lang="ru-RU" altLang="ru-RU" dirty="0"/>
              <a:t>Хроническая инфекция мочевых путей (пиелонефрит, цистит и пр.)</a:t>
            </a:r>
          </a:p>
          <a:p>
            <a:r>
              <a:rPr lang="ru-RU" altLang="ru-RU" dirty="0"/>
              <a:t>Находящихся на периодической </a:t>
            </a:r>
            <a:r>
              <a:rPr lang="ru-RU" altLang="ru-RU" dirty="0" err="1"/>
              <a:t>самокатетеризации</a:t>
            </a:r>
            <a:endParaRPr lang="ru-RU" altLang="ru-RU" dirty="0"/>
          </a:p>
          <a:p>
            <a:r>
              <a:rPr lang="ru-RU" altLang="ru-RU" dirty="0"/>
              <a:t>С ГАМП</a:t>
            </a:r>
          </a:p>
          <a:p>
            <a:r>
              <a:rPr lang="en-US" altLang="ru-RU" dirty="0"/>
              <a:t>“lazy bladder”</a:t>
            </a:r>
            <a:r>
              <a:rPr lang="ru-RU" altLang="ru-RU" dirty="0"/>
              <a:t> и другие СНМП</a:t>
            </a:r>
          </a:p>
          <a:p>
            <a:r>
              <a:rPr lang="ru-RU" altLang="ru-RU" dirty="0"/>
              <a:t>После введение ботулинического токсина</a:t>
            </a:r>
          </a:p>
          <a:p>
            <a:r>
              <a:rPr lang="ru-RU" altLang="ru-RU" dirty="0"/>
              <a:t>С состояниями мочевых путей, требующих постоянного контроля</a:t>
            </a:r>
          </a:p>
          <a:p>
            <a:endParaRPr lang="ru-RU" altLang="ru-RU" dirty="0"/>
          </a:p>
          <a:p>
            <a:endParaRPr lang="ru-RU" alt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2124" y="6334010"/>
            <a:ext cx="10387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Дистанционный мониторинг пациента после эндоскопической коррекции устья правого мочеточника</a:t>
            </a:r>
          </a:p>
          <a:p>
            <a:r>
              <a:rPr lang="ru-RU" sz="1600" dirty="0" err="1"/>
              <a:t>Гарманова</a:t>
            </a:r>
            <a:r>
              <a:rPr lang="ru-RU" sz="1600" dirty="0"/>
              <a:t> Т.Н., Шадеркин И.А., Цой А.А</a:t>
            </a:r>
          </a:p>
          <a:p>
            <a:r>
              <a:rPr lang="ru-RU" sz="1600" dirty="0"/>
              <a:t>Экспериментальная и клиническая урология" №4, 2016</a:t>
            </a:r>
          </a:p>
        </p:txBody>
      </p:sp>
      <p:pic>
        <p:nvPicPr>
          <p:cNvPr id="5" name="Picture 2" descr="http://ecuro.ru/sites/default/files/imagecache/150x210/234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415" y="684287"/>
            <a:ext cx="705251" cy="96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410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420" y="1901423"/>
            <a:ext cx="7424824" cy="4176464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0156" y="608447"/>
            <a:ext cx="9624060" cy="1188121"/>
          </a:xfrm>
        </p:spPr>
        <p:txBody>
          <a:bodyPr/>
          <a:lstStyle/>
          <a:p>
            <a:r>
              <a:rPr lang="ru-RU" b="1" dirty="0"/>
              <a:t>Персональный </a:t>
            </a:r>
            <a:r>
              <a:rPr lang="ru-RU" b="1" dirty="0" err="1"/>
              <a:t>урофлоуметр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0156" y="6300911"/>
            <a:ext cx="9624060" cy="705471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ru-RU" sz="3900" b="1" dirty="0">
                <a:solidFill>
                  <a:srgbClr val="FF0000"/>
                </a:solidFill>
              </a:rPr>
              <a:t>На этапе клинической апробации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8" t="8047" r="10612" b="6442"/>
          <a:stretch/>
        </p:blipFill>
        <p:spPr>
          <a:xfrm>
            <a:off x="72008" y="1901423"/>
            <a:ext cx="3906540" cy="422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45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485" y="860299"/>
            <a:ext cx="9840084" cy="1260211"/>
          </a:xfrm>
        </p:spPr>
        <p:txBody>
          <a:bodyPr/>
          <a:lstStyle/>
          <a:p>
            <a:r>
              <a:rPr lang="ru-RU" b="1" dirty="0"/>
              <a:t>В работе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30" y="2628503"/>
            <a:ext cx="5195729" cy="2862318"/>
          </a:xfrm>
          <a:prstGeom prst="rect">
            <a:avLst/>
          </a:prstGeom>
        </p:spPr>
      </p:pic>
      <p:pic>
        <p:nvPicPr>
          <p:cNvPr id="8" name="14532832005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2145" y="2628503"/>
            <a:ext cx="3816424" cy="28623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10996" y="5962836"/>
            <a:ext cx="962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УЗИ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2284" y="5975633"/>
            <a:ext cx="3277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Bladder scanner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724634"/>
            <a:ext cx="9624060" cy="1260211"/>
          </a:xfrm>
        </p:spPr>
        <p:txBody>
          <a:bodyPr>
            <a:normAutofit/>
          </a:bodyPr>
          <a:lstStyle/>
          <a:p>
            <a:r>
              <a:rPr lang="ru-RU" sz="5400" b="1" dirty="0"/>
              <a:t>Ситуация в Мире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2079347"/>
            <a:ext cx="4981917" cy="3456496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22 научные публикации включены в обзор</a:t>
            </a:r>
          </a:p>
          <a:p>
            <a:r>
              <a:rPr lang="ru-RU" dirty="0"/>
              <a:t>Мессенджеры «</a:t>
            </a:r>
            <a:r>
              <a:rPr lang="ru-RU" dirty="0" err="1"/>
              <a:t>WhatsApp</a:t>
            </a:r>
            <a:r>
              <a:rPr lang="ru-RU" dirty="0"/>
              <a:t>®» и «</a:t>
            </a:r>
            <a:r>
              <a:rPr lang="ru-RU" dirty="0" err="1"/>
              <a:t>Viber</a:t>
            </a:r>
            <a:r>
              <a:rPr lang="ru-RU" dirty="0"/>
              <a:t>®» </a:t>
            </a:r>
            <a:r>
              <a:rPr lang="ru-RU" b="1" dirty="0"/>
              <a:t>активно применяются в клинической медицине врачами различных специальностей во многих странах мира</a:t>
            </a:r>
            <a:r>
              <a:rPr lang="ru-RU" dirty="0"/>
              <a:t>. </a:t>
            </a:r>
          </a:p>
          <a:p>
            <a:r>
              <a:rPr lang="ru-RU" dirty="0"/>
              <a:t>Реальный объем использования этих инструментов </a:t>
            </a:r>
            <a:r>
              <a:rPr lang="ru-RU" b="1" dirty="0"/>
              <a:t>в сотни раз превышает официально опубликованный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4401" y="5724847"/>
            <a:ext cx="834667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А.В. </a:t>
            </a:r>
            <a:r>
              <a:rPr lang="ru-RU" dirty="0" err="1"/>
              <a:t>Владзимирский</a:t>
            </a:r>
            <a:r>
              <a:rPr lang="ru-RU" dirty="0"/>
              <a:t>, «Систематический обзор применения мессенджеров «</a:t>
            </a:r>
            <a:r>
              <a:rPr lang="ru-RU" dirty="0" err="1"/>
              <a:t>WhatsApp</a:t>
            </a:r>
            <a:r>
              <a:rPr lang="ru-RU" dirty="0"/>
              <a:t>®» и «</a:t>
            </a:r>
            <a:r>
              <a:rPr lang="ru-RU" dirty="0" err="1"/>
              <a:t>Viber</a:t>
            </a:r>
            <a:r>
              <a:rPr lang="ru-RU" dirty="0"/>
              <a:t>®» в клинической медицине», Журнал телемедицины и электронного здравоохранения, №1(3) апрель 2017,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721" y="5724847"/>
            <a:ext cx="1041673" cy="1309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013" y="2535633"/>
            <a:ext cx="527685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68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60180"/>
            <a:ext cx="9624060" cy="1260211"/>
          </a:xfrm>
        </p:spPr>
        <p:txBody>
          <a:bodyPr/>
          <a:lstStyle/>
          <a:p>
            <a:r>
              <a:rPr lang="ru-RU" b="1" dirty="0"/>
              <a:t>Онлайн консультация 2.0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8973" y="1650876"/>
            <a:ext cx="4884716" cy="55575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Перед нами уже другой пациент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Обученный</a:t>
            </a:r>
          </a:p>
          <a:p>
            <a:r>
              <a:rPr lang="ru-RU" dirty="0"/>
              <a:t>Мотивированный</a:t>
            </a:r>
          </a:p>
          <a:p>
            <a:r>
              <a:rPr lang="ru-RU" dirty="0"/>
              <a:t>Технически оснащенный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Обследованный (экспресс-диагностика, мониторинг)</a:t>
            </a:r>
          </a:p>
        </p:txBody>
      </p:sp>
      <p:pic>
        <p:nvPicPr>
          <p:cNvPr id="1028" name="Picture 4" descr="http://www.gsma.com/connectedliving/wp-content/uploads/2015/02/health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112" y="1864063"/>
            <a:ext cx="3810736" cy="195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mg-fotki.yandex.ru/get/6445/75336016.4f/0_1a3809_ead300a9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112" y="4309918"/>
            <a:ext cx="3810736" cy="253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506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7877" y="625217"/>
            <a:ext cx="9624060" cy="126021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Курс дистанционного образования по телемедицине для урологов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548" y="2074291"/>
            <a:ext cx="2162175" cy="8953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24" y="5004767"/>
            <a:ext cx="9610725" cy="2143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58505"/>
            <a:ext cx="10693400" cy="146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23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" t="2361" r="2723" b="1231"/>
          <a:stretch/>
        </p:blipFill>
        <p:spPr bwMode="auto">
          <a:xfrm>
            <a:off x="2088038" y="1676080"/>
            <a:ext cx="2784364" cy="3954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USER\Downloads\01\mHealth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6"/>
          <a:stretch/>
        </p:blipFill>
        <p:spPr bwMode="auto">
          <a:xfrm>
            <a:off x="5411222" y="1676080"/>
            <a:ext cx="2575763" cy="3944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2201235" y="6100486"/>
            <a:ext cx="2568204" cy="672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7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jTelemed.ru</a:t>
            </a:r>
            <a:endParaRPr lang="ru-RU" sz="3771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21909" y="6100486"/>
            <a:ext cx="2513830" cy="672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7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EverCare.ru</a:t>
            </a:r>
            <a:endParaRPr lang="ru-RU" sz="3771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785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756295"/>
            <a:ext cx="9624060" cy="126021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Биллинг – выставление счетов за консультацию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156" y="2679091"/>
            <a:ext cx="3659902" cy="405386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Оплата «на телефон»</a:t>
            </a:r>
          </a:p>
          <a:p>
            <a:r>
              <a:rPr lang="ru-RU" dirty="0"/>
              <a:t>Перевод с карты на карты</a:t>
            </a:r>
          </a:p>
          <a:p>
            <a:r>
              <a:rPr lang="ru-RU" dirty="0"/>
              <a:t>«Пакетные услуги» – оплата при очном визите</a:t>
            </a:r>
          </a:p>
        </p:txBody>
      </p:sp>
      <p:pic>
        <p:nvPicPr>
          <p:cNvPr id="1026" name="Picture 2" descr="http://pimg.mycdn.me/getImage?disableStub=true&amp;type=VIDEO_S_720&amp;url=http%3A%2F%2Fvdp.mycdn.me%2FgetImage%3Fid%3D99366210194%26idx%3D13%26thumbType%3D32&amp;signatureToken=NZLXnuQWUIZ7zraduQod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941" y="3465920"/>
            <a:ext cx="5833886" cy="328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a.comments.ua/img/201209241420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916" y="2362628"/>
            <a:ext cx="3240360" cy="23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57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792228"/>
            <a:ext cx="9624060" cy="126021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Что ОЧЕНЬ нужно врачу для принятия клинического решения?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2556495"/>
            <a:ext cx="5100062" cy="4197884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Объективные показатели физиологических функций</a:t>
            </a:r>
            <a:r>
              <a:rPr lang="ru-RU" dirty="0"/>
              <a:t>: рост, вес, уровень АД, рентген, УЗИ, </a:t>
            </a:r>
            <a:r>
              <a:rPr lang="ru-RU" b="1" dirty="0"/>
              <a:t>лабораторные анализы</a:t>
            </a:r>
            <a:r>
              <a:rPr lang="ru-RU" dirty="0"/>
              <a:t> и пр.</a:t>
            </a:r>
          </a:p>
        </p:txBody>
      </p:sp>
      <p:pic>
        <p:nvPicPr>
          <p:cNvPr id="4100" name="Picture 4" descr="http://www.kinonews.ru/insimgs/shotimg/shotimg9222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748" y="2954406"/>
            <a:ext cx="4636589" cy="305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637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900311"/>
            <a:ext cx="9624060" cy="126021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Эволюция клинического мышления врачей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391" y="2232388"/>
            <a:ext cx="6036166" cy="183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До </a:t>
            </a:r>
            <a:r>
              <a:rPr lang="en-US" b="1" dirty="0"/>
              <a:t>XX</a:t>
            </a:r>
            <a:r>
              <a:rPr lang="ru-RU" b="1" dirty="0"/>
              <a:t> века</a:t>
            </a:r>
            <a:r>
              <a:rPr lang="ru-RU" dirty="0"/>
              <a:t> – осмотр, перкуссия, пальпация, обнюхивание, анализ пульса</a:t>
            </a:r>
          </a:p>
        </p:txBody>
      </p:sp>
      <p:pic>
        <p:nvPicPr>
          <p:cNvPr id="2050" name="Picture 2" descr="https://snob.ru/i/indoc/user_29555/ecdb748027473408904b8b9ae4c3ae6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22104" r="13496" b="14199"/>
          <a:stretch/>
        </p:blipFill>
        <p:spPr bwMode="auto">
          <a:xfrm>
            <a:off x="3679911" y="4257533"/>
            <a:ext cx="2602894" cy="27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wpolitics.ru/wp-content/uploads/2013/07/111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56" y="4257532"/>
            <a:ext cx="2952093" cy="273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c.pics.livejournal.com/glagolas/9742400/82603/82603_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910" y="2361527"/>
            <a:ext cx="3644130" cy="463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57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432188"/>
            <a:ext cx="9624060" cy="126021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Прогресс в диагностике в </a:t>
            </a:r>
            <a:r>
              <a:rPr lang="en-US" b="1" dirty="0"/>
              <a:t>XX</a:t>
            </a:r>
            <a:r>
              <a:rPr lang="ru-RU" b="1" dirty="0"/>
              <a:t>-</a:t>
            </a:r>
            <a:r>
              <a:rPr lang="en-US" b="1" dirty="0"/>
              <a:t>XXI</a:t>
            </a:r>
            <a:r>
              <a:rPr lang="ru-RU" b="1" dirty="0"/>
              <a:t> веке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6140" y="1692399"/>
            <a:ext cx="5820142" cy="2808424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Лаборатория, УЗИ, КТ, МРТ, ДНК-диагностика</a:t>
            </a:r>
          </a:p>
          <a:p>
            <a:r>
              <a:rPr lang="ru-RU" dirty="0"/>
              <a:t>Бумажная работа</a:t>
            </a:r>
          </a:p>
          <a:p>
            <a:r>
              <a:rPr lang="ru-RU" dirty="0"/>
              <a:t>12-15 минут на прием пациента</a:t>
            </a:r>
          </a:p>
        </p:txBody>
      </p:sp>
      <p:pic>
        <p:nvPicPr>
          <p:cNvPr id="3074" name="Picture 2" descr="http://www.ypeerrussia.ru/wp-content/uploads/2016/10/post_image_A4xBpjq08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9" b="11579"/>
          <a:stretch/>
        </p:blipFill>
        <p:spPr bwMode="auto">
          <a:xfrm>
            <a:off x="6138788" y="1620391"/>
            <a:ext cx="437998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online-diagnos.ru/images/social/foto/29291/gallery/0e4f038e1a977de9a72ee0305b1e751a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8" y="4765047"/>
            <a:ext cx="3474492" cy="231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le-cms.ru/photos/magnito-rezonansnaya-tomografiya-golovnogo-mozga-s-vnutrivennym-kontrastirovaniem-125945-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042" y="4761485"/>
            <a:ext cx="3108850" cy="232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romoserver.ru/s_images/140973903741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908" y="4788743"/>
            <a:ext cx="3198544" cy="22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118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148" y="587982"/>
            <a:ext cx="6552728" cy="1260211"/>
          </a:xfrm>
        </p:spPr>
        <p:txBody>
          <a:bodyPr>
            <a:noAutofit/>
          </a:bodyPr>
          <a:lstStyle/>
          <a:p>
            <a:r>
              <a:rPr lang="ru-RU" sz="3200" b="1" dirty="0"/>
              <a:t> Географическая информационная система (ГИС) человека</a:t>
            </a:r>
          </a:p>
        </p:txBody>
      </p:sp>
      <p:pic>
        <p:nvPicPr>
          <p:cNvPr id="5122" name="Picture 2" descr="http://healthpopuli.com/wp-content/uploads/2014/09/imag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1836415"/>
            <a:ext cx="6882358" cy="519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combiboilersleeds.com/images/eric-topol/eric-topol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592" y="5076775"/>
            <a:ext cx="3822044" cy="191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bobbaldock.com/wp-content/uploads/2015/01/Eric_Topol-in-Berkel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668" y="829869"/>
            <a:ext cx="272378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844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760" y="492608"/>
            <a:ext cx="9624060" cy="1260211"/>
          </a:xfrm>
        </p:spPr>
        <p:txBody>
          <a:bodyPr/>
          <a:lstStyle/>
          <a:p>
            <a:r>
              <a:rPr lang="ru-RU" b="1" dirty="0"/>
              <a:t>Обследование!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3312480"/>
          </a:xfrm>
        </p:spPr>
        <p:txBody>
          <a:bodyPr>
            <a:normAutofit/>
          </a:bodyPr>
          <a:lstStyle/>
          <a:p>
            <a:r>
              <a:rPr lang="ru-RU" dirty="0"/>
              <a:t>Получение </a:t>
            </a:r>
            <a:r>
              <a:rPr lang="ru-RU" b="1" dirty="0"/>
              <a:t>важной достоверной</a:t>
            </a:r>
            <a:r>
              <a:rPr lang="ru-RU" dirty="0"/>
              <a:t> (погрешность не более 5%) информации о состоянии здоровья </a:t>
            </a:r>
            <a:r>
              <a:rPr lang="ru-RU" b="1" dirty="0"/>
              <a:t>в домашних условиях</a:t>
            </a:r>
          </a:p>
          <a:p>
            <a:r>
              <a:rPr lang="ru-RU" dirty="0"/>
              <a:t>Позволяет перейти от дискретной информации к </a:t>
            </a:r>
            <a:r>
              <a:rPr lang="ru-RU" b="1" dirty="0"/>
              <a:t>непрерывному мониторингу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http://i076.radikal.ru/1010/f5/3bf840bdd5c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6" b="3207"/>
          <a:stretch/>
        </p:blipFill>
        <p:spPr bwMode="auto">
          <a:xfrm>
            <a:off x="2965151" y="5337802"/>
            <a:ext cx="2381549" cy="141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КЛИНИКА СОВРЕМЕННЫХ ТЕХНОЛОГИЙ МЕДИЦИНЫ: адрес, телефон, сай…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3"/>
          <a:stretch/>
        </p:blipFill>
        <p:spPr bwMode="auto">
          <a:xfrm>
            <a:off x="431394" y="5337802"/>
            <a:ext cx="2381549" cy="141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USER\AppData\Local\Temp\629b341490d56ad8a82c64c50e2a2ac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868" y="5297381"/>
            <a:ext cx="3426166" cy="151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6"/>
          <p:cNvSpPr/>
          <p:nvPr/>
        </p:nvSpPr>
        <p:spPr>
          <a:xfrm>
            <a:off x="5634732" y="5724847"/>
            <a:ext cx="936104" cy="69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9018016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dc0d5b53ccdf710d96cfa43d8404fd4b64a1c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2599</TotalTime>
  <Words>1254</Words>
  <Application>Microsoft Office PowerPoint</Application>
  <PresentationFormat>Произвольный</PresentationFormat>
  <Paragraphs>209</Paragraphs>
  <Slides>32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Minion Pro</vt:lpstr>
      <vt:lpstr>Тема Office</vt:lpstr>
      <vt:lpstr>Презентация PowerPoint</vt:lpstr>
      <vt:lpstr>Врачи и интернет мессенджеры</vt:lpstr>
      <vt:lpstr>Ситуация в Мире</vt:lpstr>
      <vt:lpstr>Биллинг – выставление счетов за консультацию</vt:lpstr>
      <vt:lpstr>Что ОЧЕНЬ нужно врачу для принятия клинического решения?</vt:lpstr>
      <vt:lpstr>Эволюция клинического мышления врачей</vt:lpstr>
      <vt:lpstr>Прогресс в диагностике в XX-XXI веке</vt:lpstr>
      <vt:lpstr> Географическая информационная система (ГИС) человека</vt:lpstr>
      <vt:lpstr>Обследование!</vt:lpstr>
      <vt:lpstr>Анализатор мочи портативный «АМП-01» клинического уровня в домашних условиях</vt:lpstr>
      <vt:lpstr>Базовая комплектация</vt:lpstr>
      <vt:lpstr>Опция для врачей</vt:lpstr>
      <vt:lpstr>Внешняя интеграция</vt:lpstr>
      <vt:lpstr>Как это работает?</vt:lpstr>
      <vt:lpstr>Мобильное приложение</vt:lpstr>
      <vt:lpstr>Стоимость</vt:lpstr>
      <vt:lpstr>Презентация PowerPoint</vt:lpstr>
      <vt:lpstr>Референсный анализатор мочи «Arkray Aution Max AX-4280», Япония</vt:lpstr>
      <vt:lpstr>Показатели диагностической эффективности анализатора в сравнении со стандартными лабораторными методами исследования мочи («золотой стандарт»)</vt:lpstr>
      <vt:lpstr>Прогностическая ценность результатов анализов мочи, выполняемых посредством анализатора</vt:lpstr>
      <vt:lpstr>Выводы</vt:lpstr>
      <vt:lpstr>Презентация PowerPoint</vt:lpstr>
      <vt:lpstr>Пациент В., 2015 года рождения</vt:lpstr>
      <vt:lpstr>Презентация PowerPoint</vt:lpstr>
      <vt:lpstr>Результаты</vt:lpstr>
      <vt:lpstr>Выводы</vt:lpstr>
      <vt:lpstr>Перспективы в детской урологии</vt:lpstr>
      <vt:lpstr>Персональный урофлоуметр</vt:lpstr>
      <vt:lpstr>В работе</vt:lpstr>
      <vt:lpstr>Онлайн консультация 2.0</vt:lpstr>
      <vt:lpstr>Курс дистанционного образования по телемедицине для урологов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Tatiana</dc:creator>
  <cp:lastModifiedBy>Игорь Шадеркин</cp:lastModifiedBy>
  <cp:revision>690</cp:revision>
  <dcterms:modified xsi:type="dcterms:W3CDTF">2017-04-12T05:57:35Z</dcterms:modified>
</cp:coreProperties>
</file>